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71" r:id="rId12"/>
    <p:sldId id="272" r:id="rId13"/>
  </p:sldIdLst>
  <p:sldSz cx="12192000" cy="6858000"/>
  <p:notesSz cx="6858000" cy="9144000"/>
  <p:embeddedFontLst>
    <p:embeddedFont>
      <p:font typeface="Open Sans" panose="020B0606030504020204" pitchFamily="34" charset="0"/>
      <p:regular r:id="rId15"/>
      <p:bold r:id="rId16"/>
      <p:italic r:id="rId17"/>
      <p:boldItalic r:id="rId18"/>
    </p:embeddedFont>
    <p:embeddedFont>
      <p:font typeface="Press Start 2P" panose="020B0604020202020204" charset="0"/>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iFEuFhju26TSxsqB2MYO/HE998v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586E95-05DE-4542-96DC-AF1972D85BA6}" v="3" dt="2025-06-18T12:56:48.5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38" d="100"/>
          <a:sy n="38" d="100"/>
        </p:scale>
        <p:origin x="44" y="5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customschemas.google.com/relationships/presentationmetadata" Target="meta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EF586E95-05DE-4542-96DC-AF1972D85BA6}"/>
    <pc:docChg chg="addSld delSld modSld">
      <pc:chgData name="Constantinos Tsouris" userId="28c59844-dd9a-4e5b-b44b-35d2a831d198" providerId="ADAL" clId="{EF586E95-05DE-4542-96DC-AF1972D85BA6}" dt="2025-06-18T12:56:48.521" v="4"/>
      <pc:docMkLst>
        <pc:docMk/>
      </pc:docMkLst>
      <pc:sldChg chg="add del">
        <pc:chgData name="Constantinos Tsouris" userId="28c59844-dd9a-4e5b-b44b-35d2a831d198" providerId="ADAL" clId="{EF586E95-05DE-4542-96DC-AF1972D85BA6}" dt="2025-06-18T12:56:48.521" v="4"/>
        <pc:sldMkLst>
          <pc:docMk/>
          <pc:sldMk cId="0" sldId="256"/>
        </pc:sldMkLst>
      </pc:sldChg>
      <pc:sldChg chg="add del">
        <pc:chgData name="Constantinos Tsouris" userId="28c59844-dd9a-4e5b-b44b-35d2a831d198" providerId="ADAL" clId="{EF586E95-05DE-4542-96DC-AF1972D85BA6}" dt="2025-06-18T12:56:48.521" v="4"/>
        <pc:sldMkLst>
          <pc:docMk/>
          <pc:sldMk cId="0" sldId="257"/>
        </pc:sldMkLst>
      </pc:sldChg>
      <pc:sldChg chg="add del">
        <pc:chgData name="Constantinos Tsouris" userId="28c59844-dd9a-4e5b-b44b-35d2a831d198" providerId="ADAL" clId="{EF586E95-05DE-4542-96DC-AF1972D85BA6}" dt="2025-06-18T12:56:48.521" v="4"/>
        <pc:sldMkLst>
          <pc:docMk/>
          <pc:sldMk cId="0" sldId="258"/>
        </pc:sldMkLst>
      </pc:sldChg>
      <pc:sldChg chg="del">
        <pc:chgData name="Constantinos Tsouris" userId="28c59844-dd9a-4e5b-b44b-35d2a831d198" providerId="ADAL" clId="{EF586E95-05DE-4542-96DC-AF1972D85BA6}" dt="2025-06-18T12:55:53.454" v="0" actId="47"/>
        <pc:sldMkLst>
          <pc:docMk/>
          <pc:sldMk cId="0" sldId="266"/>
        </pc:sldMkLst>
      </pc:sldChg>
      <pc:sldChg chg="del">
        <pc:chgData name="Constantinos Tsouris" userId="28c59844-dd9a-4e5b-b44b-35d2a831d198" providerId="ADAL" clId="{EF586E95-05DE-4542-96DC-AF1972D85BA6}" dt="2025-06-18T12:55:53.454" v="0" actId="47"/>
        <pc:sldMkLst>
          <pc:docMk/>
          <pc:sldMk cId="0" sldId="267"/>
        </pc:sldMkLst>
      </pc:sldChg>
      <pc:sldChg chg="add">
        <pc:chgData name="Constantinos Tsouris" userId="28c59844-dd9a-4e5b-b44b-35d2a831d198" providerId="ADAL" clId="{EF586E95-05DE-4542-96DC-AF1972D85BA6}" dt="2025-06-18T12:56:01.729" v="1"/>
        <pc:sldMkLst>
          <pc:docMk/>
          <pc:sldMk cId="0" sldId="271"/>
        </pc:sldMkLst>
      </pc:sldChg>
      <pc:sldChg chg="add">
        <pc:chgData name="Constantinos Tsouris" userId="28c59844-dd9a-4e5b-b44b-35d2a831d198" providerId="ADAL" clId="{EF586E95-05DE-4542-96DC-AF1972D85BA6}" dt="2025-06-18T12:56:28.970" v="2"/>
        <pc:sldMkLst>
          <pc:docMk/>
          <pc:sldMk cId="0" sldId="272"/>
        </pc:sldMkLst>
      </pc:sldChg>
      <pc:sldMasterChg chg="delSldLayout">
        <pc:chgData name="Constantinos Tsouris" userId="28c59844-dd9a-4e5b-b44b-35d2a831d198" providerId="ADAL" clId="{EF586E95-05DE-4542-96DC-AF1972D85BA6}" dt="2025-06-18T12:56:40.312" v="3" actId="47"/>
        <pc:sldMasterMkLst>
          <pc:docMk/>
          <pc:sldMasterMk cId="0" sldId="2147483648"/>
        </pc:sldMasterMkLst>
        <pc:sldLayoutChg chg="del">
          <pc:chgData name="Constantinos Tsouris" userId="28c59844-dd9a-4e5b-b44b-35d2a831d198" providerId="ADAL" clId="{EF586E95-05DE-4542-96DC-AF1972D85BA6}" dt="2025-06-18T12:56:40.312" v="3" actId="47"/>
          <pc:sldLayoutMkLst>
            <pc:docMk/>
            <pc:sldMasterMk cId="0" sldId="2147483648"/>
            <pc:sldLayoutMk cId="0" sldId="2147483649"/>
          </pc:sldLayoutMkLst>
        </pc:sldLayoutChg>
        <pc:sldLayoutChg chg="del">
          <pc:chgData name="Constantinos Tsouris" userId="28c59844-dd9a-4e5b-b44b-35d2a831d198" providerId="ADAL" clId="{EF586E95-05DE-4542-96DC-AF1972D85BA6}" dt="2025-06-18T12:56:40.312" v="3" actId="47"/>
          <pc:sldLayoutMkLst>
            <pc:docMk/>
            <pc:sldMasterMk cId="0" sldId="2147483648"/>
            <pc:sldLayoutMk cId="0" sldId="2147483650"/>
          </pc:sldLayoutMkLst>
        </pc:sldLayoutChg>
        <pc:sldLayoutChg chg="del">
          <pc:chgData name="Constantinos Tsouris" userId="28c59844-dd9a-4e5b-b44b-35d2a831d198" providerId="ADAL" clId="{EF586E95-05DE-4542-96DC-AF1972D85BA6}" dt="2025-06-18T12:55:53.454" v="0" actId="47"/>
          <pc:sldLayoutMkLst>
            <pc:docMk/>
            <pc:sldMasterMk cId="0" sldId="2147483648"/>
            <pc:sldLayoutMk cId="0" sldId="2147483655"/>
          </pc:sldLayoutMkLst>
        </pc:sldLayoutChg>
        <pc:sldLayoutChg chg="del">
          <pc:chgData name="Constantinos Tsouris" userId="28c59844-dd9a-4e5b-b44b-35d2a831d198" providerId="ADAL" clId="{EF586E95-05DE-4542-96DC-AF1972D85BA6}" dt="2025-06-18T12:55:53.454" v="0" actId="47"/>
          <pc:sldLayoutMkLst>
            <pc:docMk/>
            <pc:sldMasterMk cId="0" sldId="2147483648"/>
            <pc:sldLayoutMk cId="0" sldId="214748365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7" name="Google Shape;10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d4271f90e4_0_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9" name="Google Shape;119;g2d4271f90e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6" name="Google Shape;12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3" name="Google Shape;13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5441399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27.png"/><Relationship Id="rId7" Type="http://schemas.openxmlformats.org/officeDocument/2006/relationships/image" Target="../media/image20.png"/><Relationship Id="rId12"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Προκλήσεις και Σκέψεις</a:t>
            </a:r>
            <a:endParaRPr/>
          </a:p>
        </p:txBody>
      </p:sp>
      <p:sp>
        <p:nvSpPr>
          <p:cNvPr id="144" name="Google Shape;144;g2d3f02dfa91_0_21"/>
          <p:cNvSpPr txBox="1">
            <a:spLocks noGrp="1"/>
          </p:cNvSpPr>
          <p:nvPr>
            <p:ph type="body" idx="1"/>
          </p:nvPr>
        </p:nvSpPr>
        <p:spPr>
          <a:xfrm>
            <a:off x="97975" y="1687700"/>
            <a:ext cx="5910900" cy="5170299"/>
          </a:xfrm>
          <a:prstGeom prst="rect">
            <a:avLst/>
          </a:prstGeom>
          <a:noFill/>
          <a:ln>
            <a:noFill/>
          </a:ln>
        </p:spPr>
        <p:txBody>
          <a:bodyPr spcFirstLastPara="1" wrap="square" lIns="45700" tIns="45700" rIns="45700" bIns="45700" anchor="t" anchorCtr="0">
            <a:normAutofit fontScale="92500"/>
          </a:bodyPr>
          <a:lstStyle/>
          <a:p>
            <a:pPr marL="0" marR="0" lvl="0" indent="0" algn="l" rtl="0">
              <a:lnSpc>
                <a:spcPct val="115000"/>
              </a:lnSpc>
              <a:spcBef>
                <a:spcPts val="1200"/>
              </a:spcBef>
              <a:spcAft>
                <a:spcPts val="0"/>
              </a:spcAft>
              <a:buNone/>
            </a:pPr>
            <a:endParaRPr b="1" dirty="0"/>
          </a:p>
          <a:p>
            <a:pPr marL="457200" marR="0" lvl="0" indent="-298450" algn="l" rtl="0">
              <a:lnSpc>
                <a:spcPct val="115000"/>
              </a:lnSpc>
              <a:spcBef>
                <a:spcPts val="1200"/>
              </a:spcBef>
              <a:spcAft>
                <a:spcPts val="0"/>
              </a:spcAft>
              <a:buClr>
                <a:srgbClr val="2C2C2C"/>
              </a:buClr>
              <a:buSzPts val="1100"/>
              <a:buChar char="●"/>
            </a:pPr>
            <a:r>
              <a:rPr lang="el" b="1" dirty="0"/>
              <a:t>Περιβαλλοντικές επιπτώσεις: </a:t>
            </a:r>
            <a:r>
              <a:rPr lang="el" dirty="0"/>
              <a:t>Ο τουρισμός μπορεί να οδηγήσει σε υποβάθμιση του περιβάλλοντος εάν δεν διαχειριστεί σωστά. Οι βιώσιμες τουριστικές πρακτικές είναι απαραίτητες για την ελαχιστοποίηση των αρνητικών επιπτώσεων στους φυσικούς πόρους.</a:t>
            </a:r>
            <a:endParaRPr dirty="0"/>
          </a:p>
          <a:p>
            <a:pPr marL="457200" marR="0" lvl="0" indent="-298450" algn="l" rtl="0">
              <a:lnSpc>
                <a:spcPct val="115000"/>
              </a:lnSpc>
              <a:spcBef>
                <a:spcPts val="1200"/>
              </a:spcBef>
              <a:spcAft>
                <a:spcPts val="0"/>
              </a:spcAft>
              <a:buClr>
                <a:srgbClr val="2C2C2C"/>
              </a:buClr>
              <a:buSzPts val="1100"/>
              <a:buChar char="●"/>
            </a:pPr>
            <a:r>
              <a:rPr lang="el" b="1" dirty="0"/>
              <a:t>Πολιτιστικός αντίκτυπος: </a:t>
            </a:r>
            <a:r>
              <a:rPr lang="el" dirty="0"/>
              <a:t>Η εισροή τουριστών μπορεί μερικές φορές να διαταράξει τους τοπικούς πολιτισμούς και παραδόσεις. Είναι σημαντικό να διασφαλιστεί ότι ο τουρισμός σέβεται και διατηρεί την τοπική κληρονομιά.</a:t>
            </a:r>
            <a:endParaRPr dirty="0"/>
          </a:p>
          <a:p>
            <a:pPr marL="457200" marR="0" lvl="0" indent="-298450" algn="l" rtl="0">
              <a:lnSpc>
                <a:spcPct val="115000"/>
              </a:lnSpc>
              <a:spcBef>
                <a:spcPts val="1200"/>
              </a:spcBef>
              <a:spcAft>
                <a:spcPts val="0"/>
              </a:spcAft>
              <a:buClr>
                <a:srgbClr val="2C2C2C"/>
              </a:buClr>
              <a:buSzPts val="1100"/>
              <a:buChar char="●"/>
            </a:pPr>
            <a:r>
              <a:rPr lang="el" b="1" dirty="0"/>
              <a:t>Οικονομική Διαρροή: </a:t>
            </a:r>
            <a:r>
              <a:rPr lang="el" dirty="0"/>
              <a:t>Ένα σημαντικό μέρος των εσόδων από τον τουρισμό μπορεί να φύγει από την τοπική οικονομία εάν εισάγονται αγαθά και υπηρεσίες. Η υποστήριξη των τοπικών επιχειρήσεων και προϊόντων μπορεί να βοηθήσει στη μείωση της οικονομικής διαρροής.</a:t>
            </a:r>
            <a:endParaRPr dirty="0"/>
          </a:p>
        </p:txBody>
      </p:sp>
      <p:pic>
        <p:nvPicPr>
          <p:cNvPr id="145" name="Google Shape;145;g2d3f02dfa91_0_21"/>
          <p:cNvPicPr preferRelativeResize="0"/>
          <p:nvPr/>
        </p:nvPicPr>
        <p:blipFill>
          <a:blip r:embed="rId3">
            <a:alphaModFix/>
          </a:blip>
          <a:stretch>
            <a:fillRect/>
          </a:stretch>
        </p:blipFill>
        <p:spPr>
          <a:xfrm>
            <a:off x="5859350" y="2090765"/>
            <a:ext cx="6183125" cy="4118660"/>
          </a:xfrm>
          <a:prstGeom prst="rect">
            <a:avLst/>
          </a:prstGeom>
          <a:noFill/>
          <a:ln>
            <a:noFill/>
          </a:ln>
        </p:spPr>
      </p:pic>
      <p:sp>
        <p:nvSpPr>
          <p:cNvPr id="146" name="Google Shape;146;g2d3f02dfa91_0_21"/>
          <p:cNvSpPr txBox="1"/>
          <p:nvPr/>
        </p:nvSpPr>
        <p:spPr>
          <a:xfrm>
            <a:off x="266125" y="1053963"/>
            <a:ext cx="11413800" cy="780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el" sz="1800" b="1">
                <a:solidFill>
                  <a:srgbClr val="616161"/>
                </a:solidFill>
                <a:latin typeface="Calibri"/>
                <a:ea typeface="Calibri"/>
                <a:cs typeface="Calibri"/>
                <a:sym typeface="Calibri"/>
              </a:rPr>
              <a:t>Ενώ ο τουρισμός προσφέρει σημαντικά οικονομικά οφέλη, παρουσιάζει επίσης προκλήσεις που πρέπει να αντιμετωπιστούν για να διασφαλιστεί η βιώσιμη ανάπτυξη:</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4"/>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p:cNvGrpSpPr/>
          <p:nvPr/>
        </p:nvGrpSpPr>
        <p:grpSpPr>
          <a:xfrm>
            <a:off x="2411175" y="3087473"/>
            <a:ext cx="7901225" cy="1125141"/>
            <a:chOff x="0" y="-38100"/>
            <a:chExt cx="2908639" cy="444500"/>
          </a:xfrm>
        </p:grpSpPr>
        <p:sp>
          <p:nvSpPr>
            <p:cNvPr id="332" name="Google Shape;332;p14"/>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AA20E5C1-BF70-538F-2DC8-E3E1C73485F9}"/>
              </a:ext>
            </a:extLst>
          </p:cNvPr>
          <p:cNvPicPr>
            <a:picLocks noChangeAspect="1"/>
          </p:cNvPicPr>
          <p:nvPr/>
        </p:nvPicPr>
        <p:blipFill>
          <a:blip r:embed="rId14"/>
          <a:stretch>
            <a:fillRect/>
          </a:stretch>
        </p:blipFill>
        <p:spPr>
          <a:xfrm>
            <a:off x="4773455" y="5919230"/>
            <a:ext cx="2566079" cy="53218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Βιώσιμος τουρισμός</a:t>
              </a:r>
              <a:endParaRPr lang="el-GR" sz="1050" dirty="0"/>
            </a:p>
          </p:txBody>
        </p:sp>
      </p:grpSp>
      <p:grpSp>
        <p:nvGrpSpPr>
          <p:cNvPr id="125" name="Google Shape;125;p2"/>
          <p:cNvGrpSpPr/>
          <p:nvPr/>
        </p:nvGrpSpPr>
        <p:grpSpPr>
          <a:xfrm>
            <a:off x="396368" y="3651962"/>
            <a:ext cx="6893057" cy="1311882"/>
            <a:chOff x="0" y="-38100"/>
            <a:chExt cx="1378611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3786114" cy="2623764"/>
            </a:xfrm>
            <a:prstGeom prst="rect">
              <a:avLst/>
            </a:prstGeom>
            <a:noFill/>
            <a:ln>
              <a:noFill/>
            </a:ln>
          </p:spPr>
          <p:txBody>
            <a:bodyPr spcFirstLastPara="1" wrap="square" lIns="0" tIns="0" rIns="0" bIns="0" anchor="ctr" anchorCtr="0">
              <a:noAutofit/>
            </a:bodyPr>
            <a:lstStyle/>
            <a:p>
              <a:pPr>
                <a:lnSpc>
                  <a:spcPct val="108000"/>
                </a:lnSpc>
              </a:pPr>
              <a:r>
                <a:rPr lang="en-US" sz="2600" i="1" dirty="0">
                  <a:solidFill>
                    <a:srgbClr val="D1E7F8"/>
                  </a:solidFill>
                  <a:latin typeface="Calibri"/>
                  <a:ea typeface="Calibri"/>
                  <a:cs typeface="Calibri"/>
                  <a:sym typeface="Calibri"/>
                </a:rPr>
                <a:t>1.2 </a:t>
              </a:r>
              <a:r>
                <a:rPr lang="el-GR" sz="2600" i="1" dirty="0">
                  <a:solidFill>
                    <a:srgbClr val="D1E7F8"/>
                  </a:solidFill>
                  <a:latin typeface="Calibri"/>
                  <a:ea typeface="Calibri"/>
                  <a:cs typeface="Calibri"/>
                  <a:sym typeface="Calibri"/>
                </a:rPr>
                <a:t>Οικονομική Βιωσιμότητα στον Τουρισμό</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401324" y="365182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0" name="Picture 9">
            <a:extLst>
              <a:ext uri="{FF2B5EF4-FFF2-40B4-BE49-F238E27FC236}">
                <a16:creationId xmlns:a16="http://schemas.microsoft.com/office/drawing/2014/main" id="{6F19A625-F8A1-2E8D-C01E-A99FD5B22C61}"/>
              </a:ext>
            </a:extLst>
          </p:cNvPr>
          <p:cNvPicPr>
            <a:picLocks noChangeAspect="1"/>
          </p:cNvPicPr>
          <p:nvPr/>
        </p:nvPicPr>
        <p:blipFill>
          <a:blip r:embed="rId8"/>
          <a:stretch>
            <a:fillRect/>
          </a:stretch>
        </p:blipFill>
        <p:spPr>
          <a:xfrm>
            <a:off x="298196" y="3396992"/>
            <a:ext cx="9864183" cy="129246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ct val="100000"/>
              <a:buFont typeface="Calibri"/>
              <a:buNone/>
            </a:pPr>
            <a:r>
              <a:rPr lang="el" sz="3200" dirty="0"/>
              <a:t>Οικονομικά οφέλη του βιώσιμου τουρισμού για τις τοπικές κοινότητες</a:t>
            </a:r>
            <a:endParaRPr sz="3200" dirty="0"/>
          </a:p>
        </p:txBody>
      </p:sp>
      <p:sp>
        <p:nvSpPr>
          <p:cNvPr id="2" name="Text Placeholder 1">
            <a:extLst>
              <a:ext uri="{FF2B5EF4-FFF2-40B4-BE49-F238E27FC236}">
                <a16:creationId xmlns:a16="http://schemas.microsoft.com/office/drawing/2014/main" id="{50E5AE38-7B87-3BE4-516B-DE40FBCF8F0A}"/>
              </a:ext>
            </a:extLst>
          </p:cNvPr>
          <p:cNvSpPr>
            <a:spLocks noGrp="1"/>
          </p:cNvSpPr>
          <p:nvPr>
            <p:ph type="body" idx="1"/>
          </p:nvPr>
        </p:nvSpPr>
        <p:spPr>
          <a:xfrm>
            <a:off x="97971" y="873580"/>
            <a:ext cx="5642430" cy="5902779"/>
          </a:xfrm>
        </p:spPr>
        <p:txBody>
          <a:bodyPr/>
          <a:lstStyle/>
          <a:p>
            <a:pPr>
              <a:buNone/>
            </a:pPr>
            <a:r>
              <a:rPr lang="el" b="1" dirty="0"/>
              <a:t>Ο ΤΟΥΡΙΣΜΟΣ ΩΣ ΑΠΕΙΛΗ</a:t>
            </a:r>
          </a:p>
          <a:p>
            <a:pPr>
              <a:buNone/>
            </a:pPr>
            <a:r>
              <a:rPr lang="el" i="1" dirty="0"/>
              <a:t>γραμμικό οικονομικό μοντέλο και βραχυπρόθεσμη σκέψη</a:t>
            </a:r>
            <a:endParaRPr lang="en-GB" dirty="0"/>
          </a:p>
          <a:p>
            <a:pPr marL="228600" indent="0"/>
            <a:r>
              <a:rPr lang="el" b="1" dirty="0"/>
              <a:t>Το 50% </a:t>
            </a:r>
            <a:r>
              <a:rPr lang="el" dirty="0"/>
              <a:t>των ακτών της Μεσογείου είναι </a:t>
            </a:r>
            <a:r>
              <a:rPr lang="el" b="1" dirty="0"/>
              <a:t>αστικοποιημένο </a:t>
            </a:r>
            <a:r>
              <a:rPr lang="el" dirty="0"/>
              <a:t>– οι τουριστικές υποδομές για τον ήλιο, τη θάλασσα και την άμμο αποτελούν έναν από τους κύριους παράγοντες.</a:t>
            </a:r>
          </a:p>
          <a:p>
            <a:pPr marL="228600" indent="0"/>
            <a:r>
              <a:rPr lang="el" dirty="0"/>
              <a:t>Ασκεί </a:t>
            </a:r>
            <a:r>
              <a:rPr lang="el" b="1" dirty="0"/>
              <a:t>ισχυρή πίεση </a:t>
            </a:r>
            <a:r>
              <a:rPr lang="el" dirty="0"/>
              <a:t>στους φυσικούς και τοπικούς πόρους, συμπεριλαμβανομένου </a:t>
            </a:r>
            <a:r>
              <a:rPr lang="el" b="1" dirty="0"/>
              <a:t>του γλυκού νερού, της ενέργειας και </a:t>
            </a:r>
            <a:r>
              <a:rPr lang="el" dirty="0"/>
              <a:t>των τροφίμων. Οι τουρίστες καταναλώνουν μεταξύ </a:t>
            </a:r>
            <a:r>
              <a:rPr lang="el" b="1" dirty="0"/>
              <a:t>300 και 850 λίτρα </a:t>
            </a:r>
            <a:r>
              <a:rPr lang="el" dirty="0"/>
              <a:t>νερού την ημέρα, πολύ περισσότερο από τους κατοίκους.</a:t>
            </a:r>
          </a:p>
          <a:p>
            <a:pPr marL="228600" indent="0"/>
            <a:r>
              <a:rPr lang="el" dirty="0"/>
              <a:t>Οδηγεί σε υποβάθμιση των θαλάσσιων και παράκτιων οικοσυστημάτων, ιδίως λόγω της υπερβολικής δόμησης, της υπεραλίευσης και των μη βιώσιμων ψυχαγωγικών δραστηριοτήτων.</a:t>
            </a:r>
          </a:p>
          <a:p>
            <a:pPr marL="228600" indent="0"/>
            <a:r>
              <a:rPr lang="el" dirty="0"/>
              <a:t>Μπορεί να προκαλέσει σημαντικό </a:t>
            </a:r>
            <a:r>
              <a:rPr lang="el" b="1" dirty="0"/>
              <a:t>κοινωνικό στρες για τους κατοίκους </a:t>
            </a:r>
            <a:r>
              <a:rPr lang="el" dirty="0"/>
              <a:t>, συμπεριλαμβανομένου του υπερπληθυσμού, του αυξημένου κόστους ζωής και της διατάραξης της τοπικής άγριας ζωής και του πολιτισμού.</a:t>
            </a:r>
          </a:p>
        </p:txBody>
      </p:sp>
      <p:sp>
        <p:nvSpPr>
          <p:cNvPr id="3" name="Text Placeholder 1">
            <a:extLst>
              <a:ext uri="{FF2B5EF4-FFF2-40B4-BE49-F238E27FC236}">
                <a16:creationId xmlns:a16="http://schemas.microsoft.com/office/drawing/2014/main" id="{267133B1-B3B7-5609-6995-EDE073EFA488}"/>
              </a:ext>
            </a:extLst>
          </p:cNvPr>
          <p:cNvSpPr txBox="1">
            <a:spLocks/>
          </p:cNvSpPr>
          <p:nvPr/>
        </p:nvSpPr>
        <p:spPr>
          <a:xfrm>
            <a:off x="6451600" y="1351723"/>
            <a:ext cx="5555344" cy="5424636"/>
          </a:xfrm>
          <a:prstGeom prst="rect">
            <a:avLst/>
          </a:prstGeom>
          <a:noFill/>
          <a:ln>
            <a:noFill/>
          </a:ln>
        </p:spPr>
        <p:txBody>
          <a:bodyPr spcFirstLastPara="1" wrap="square" lIns="45700" tIns="45700" rIns="45700"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pPr>
              <a:buNone/>
            </a:pPr>
            <a:r>
              <a:rPr lang="el" b="1" dirty="0"/>
              <a:t>Ο ΒΙΩΣΙΜΟΣ ΤΟΥΡΙΣΜΟΣ ΩΣ ΕΥΚΑΙΡΙΑ</a:t>
            </a:r>
          </a:p>
          <a:p>
            <a:pPr marL="228600" indent="0"/>
            <a:r>
              <a:rPr lang="el" dirty="0"/>
              <a:t>Ο τουρισμός αντιπροσωπεύει </a:t>
            </a:r>
            <a:r>
              <a:rPr lang="el" b="1" dirty="0"/>
              <a:t>το 92% της οικονομικής αξίας </a:t>
            </a:r>
            <a:r>
              <a:rPr lang="el" dirty="0"/>
              <a:t>των δραστηριοτήτων που σχετίζονται με τη θάλασσα στη Μεσόγειο.</a:t>
            </a:r>
          </a:p>
          <a:p>
            <a:pPr marL="228600" indent="0"/>
            <a:r>
              <a:rPr lang="el" dirty="0"/>
              <a:t>Τα οφέλη που προκύπτουν από τις οικοσυστημικές υπηρεσίες που προέρχονται από τον τουρισμό και η αξία που προκύπτει από τη φύση εκτιμώνται σε </a:t>
            </a:r>
            <a:r>
              <a:rPr lang="el" b="1" dirty="0"/>
              <a:t>17 δισεκατομμύρια ευρώ ετησίως </a:t>
            </a:r>
            <a:r>
              <a:rPr lang="el" dirty="0"/>
              <a:t>.</a:t>
            </a:r>
          </a:p>
          <a:p>
            <a:pPr marL="228600" indent="0"/>
            <a:r>
              <a:rPr lang="el" dirty="0"/>
              <a:t>Όταν διαχειρίζεται υπεύθυνα, ο τουρισμός μπορεί να προωθήσει </a:t>
            </a:r>
            <a:r>
              <a:rPr lang="el" b="1" dirty="0"/>
              <a:t>τη διατήρηση </a:t>
            </a:r>
            <a:r>
              <a:rPr lang="el" dirty="0"/>
              <a:t>, να υποστηρίξει τα τοπικά μέσα διαβίωσης και να χρηματοδοτήσει υποδομές που ωφελούν τόσο τους επισκέπτες όσο και τους κατοίκους.</a:t>
            </a:r>
          </a:p>
          <a:p>
            <a:pPr marL="228600" indent="0"/>
            <a:r>
              <a:rPr lang="el" dirty="0"/>
              <a:t>Ο τουρισμός έχει τη δυνατότητα να αποτελέσει </a:t>
            </a:r>
            <a:r>
              <a:rPr lang="el" b="1" dirty="0"/>
              <a:t>καταλύτη για οικονομική, κοινωνική και περιβαλλοντική ευημερία </a:t>
            </a:r>
            <a:r>
              <a:rPr lang="el" dirty="0"/>
              <a:t>, όταν ευθυγραμμίζεται με τον μακροπρόθεσμο σχεδιασμό και την οικολογική ισορροπία.</a:t>
            </a:r>
          </a:p>
          <a:p>
            <a:pPr marL="228600" indent="0"/>
            <a:endParaRPr lang="en-GB" dirty="0"/>
          </a:p>
        </p:txBody>
      </p:sp>
      <p:sp>
        <p:nvSpPr>
          <p:cNvPr id="9" name="Arrow: Curved Up 8">
            <a:extLst>
              <a:ext uri="{FF2B5EF4-FFF2-40B4-BE49-F238E27FC236}">
                <a16:creationId xmlns:a16="http://schemas.microsoft.com/office/drawing/2014/main" id="{DB7674C1-0D45-1D04-93A0-65F3D47539BB}"/>
              </a:ext>
            </a:extLst>
          </p:cNvPr>
          <p:cNvSpPr/>
          <p:nvPr/>
        </p:nvSpPr>
        <p:spPr>
          <a:xfrm>
            <a:off x="5534070" y="3824969"/>
            <a:ext cx="1123861" cy="965200"/>
          </a:xfrm>
          <a:prstGeom prst="curved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marL="0" lvl="0" indent="0" algn="l" rtl="0">
              <a:spcBef>
                <a:spcPts val="0"/>
              </a:spcBef>
              <a:spcAft>
                <a:spcPts val="0"/>
              </a:spcAft>
              <a:buClr>
                <a:schemeClr val="lt1"/>
              </a:buClr>
              <a:buSzPct val="100000"/>
              <a:buFont typeface="Calibri"/>
              <a:buNone/>
            </a:pPr>
            <a:r>
              <a:rPr lang="el" sz="3200" dirty="0">
                <a:solidFill>
                  <a:schemeClr val="lt1"/>
                </a:solidFill>
              </a:rPr>
              <a:t>Οικονομικά οφέλη του βιώσιμου τουρισμού για τις τοπικές κοινότητες</a:t>
            </a:r>
            <a:endParaRPr sz="3200" dirty="0"/>
          </a:p>
        </p:txBody>
      </p:sp>
      <p:sp>
        <p:nvSpPr>
          <p:cNvPr id="110" name="Google Shape;110;p4"/>
          <p:cNvSpPr txBox="1">
            <a:spLocks noGrp="1"/>
          </p:cNvSpPr>
          <p:nvPr>
            <p:ph type="body" idx="1"/>
          </p:nvPr>
        </p:nvSpPr>
        <p:spPr>
          <a:xfrm>
            <a:off x="97975" y="854718"/>
            <a:ext cx="11944500" cy="5337900"/>
          </a:xfrm>
          <a:prstGeom prst="rect">
            <a:avLst/>
          </a:prstGeom>
          <a:noFill/>
          <a:ln>
            <a:noFill/>
          </a:ln>
        </p:spPr>
        <p:txBody>
          <a:bodyPr spcFirstLastPara="1" wrap="square" lIns="45700" tIns="45700" rIns="45700" bIns="45700" anchor="ctr" anchorCtr="0">
            <a:normAutofit/>
          </a:bodyPr>
          <a:lstStyle/>
          <a:p>
            <a:pPr marL="0" lvl="0" indent="0" algn="ctr" rtl="0">
              <a:lnSpc>
                <a:spcPct val="115000"/>
              </a:lnSpc>
              <a:spcBef>
                <a:spcPts val="2800"/>
              </a:spcBef>
              <a:spcAft>
                <a:spcPts val="0"/>
              </a:spcAft>
              <a:buSzPts val="2400"/>
              <a:buNone/>
            </a:pPr>
            <a:r>
              <a:rPr lang="el"/>
              <a:t>«Η διαφοροποίηση των στρατηγικών και των δραστηριοτήτων στον τουρισμό είναι απαραίτητη για να μπορέσουν οι χώρες να οικοδομήσουν ανθεκτικότητα στις οικονομικές διακυμάνσεις, να μετριάσουν την υπερβολική εξάρτηση από έναν μόνο κλάδο και να προωθήσουν τη βιώσιμη ανάπτυξη που ωφελεί τόσο τις τοπικές κοινότητες όσο και το περιβάλλον».</a:t>
            </a:r>
            <a:endParaRPr sz="1300" b="0">
              <a:solidFill>
                <a:srgbClr val="2C2C2C"/>
              </a:solidFill>
            </a:endParaRPr>
          </a:p>
          <a:p>
            <a:pPr marL="0" lvl="0" indent="0" algn="ctr" rtl="0">
              <a:lnSpc>
                <a:spcPct val="115000"/>
              </a:lnSpc>
              <a:spcBef>
                <a:spcPts val="2800"/>
              </a:spcBef>
              <a:spcAft>
                <a:spcPts val="0"/>
              </a:spcAft>
              <a:buSzPts val="2400"/>
              <a:buNone/>
            </a:pPr>
            <a:r>
              <a:rPr lang="el"/>
              <a:t>-Topaz Smith, Επικεφαλής Κοινότητας για την Αεροπορία, τα Ταξίδια και τον Τουρισμό στο Παγκόσμιο Οικονομικό Φόρουμ Παροχές και Δραστηριότητες.</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ts val="3800"/>
              <a:buFont typeface="Calibri"/>
              <a:buNone/>
            </a:pPr>
            <a:r>
              <a:rPr lang="el" sz="2800" dirty="0"/>
              <a:t>Το μέγεθος και η πρόβλεψη της παγκόσμιας αγοράς βιώσιμου τουρισμού</a:t>
            </a:r>
            <a:endParaRPr sz="2800" dirty="0"/>
          </a:p>
        </p:txBody>
      </p:sp>
      <p:pic>
        <p:nvPicPr>
          <p:cNvPr id="116" name="Google Shape;116;g2d3f02dfa91_0_48"/>
          <p:cNvPicPr preferRelativeResize="0"/>
          <p:nvPr/>
        </p:nvPicPr>
        <p:blipFill rotWithShape="1">
          <a:blip r:embed="rId3">
            <a:alphaModFix/>
          </a:blip>
          <a:srcRect l="1"/>
          <a:stretch/>
        </p:blipFill>
        <p:spPr>
          <a:xfrm>
            <a:off x="1387588" y="908975"/>
            <a:ext cx="9416826" cy="5615100"/>
          </a:xfrm>
          <a:prstGeom prst="rect">
            <a:avLst/>
          </a:prstGeom>
          <a:noFill/>
          <a:ln>
            <a:noFill/>
          </a:ln>
        </p:spPr>
      </p:pic>
      <p:sp>
        <p:nvSpPr>
          <p:cNvPr id="2" name="Call-out: Right Arrow 1">
            <a:extLst>
              <a:ext uri="{FF2B5EF4-FFF2-40B4-BE49-F238E27FC236}">
                <a16:creationId xmlns:a16="http://schemas.microsoft.com/office/drawing/2014/main" id="{AC0EB3DF-0F7E-9232-938F-FE06431557F3}"/>
              </a:ext>
            </a:extLst>
          </p:cNvPr>
          <p:cNvSpPr/>
          <p:nvPr/>
        </p:nvSpPr>
        <p:spPr>
          <a:xfrm>
            <a:off x="699715" y="2024743"/>
            <a:ext cx="3132056" cy="2445657"/>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sz="1600" b="1" dirty="0"/>
              <a:t>Ο βιώσιμος τουρισμός προβλέπεται να αυξηθεί εκθετικά κατά την επόμενη δεκαετία.</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2d4271f90e4_0_0"/>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ct val="100000"/>
              <a:buFont typeface="Calibri"/>
              <a:buNone/>
            </a:pPr>
            <a:r>
              <a:rPr lang="el" sz="3200" dirty="0"/>
              <a:t>Ο βιώσιμος τουρισμός μπορεί να έχει μεγάλο αντίκτυπο στις τοπικές κοινότητες</a:t>
            </a:r>
            <a:endParaRPr sz="3200" dirty="0"/>
          </a:p>
        </p:txBody>
      </p:sp>
      <p:sp>
        <p:nvSpPr>
          <p:cNvPr id="122" name="Google Shape;122;g2d4271f90e4_0_0"/>
          <p:cNvSpPr txBox="1">
            <a:spLocks noGrp="1"/>
          </p:cNvSpPr>
          <p:nvPr>
            <p:ph type="body" idx="1"/>
          </p:nvPr>
        </p:nvSpPr>
        <p:spPr>
          <a:xfrm>
            <a:off x="692900" y="1279200"/>
            <a:ext cx="6662400" cy="5578800"/>
          </a:xfrm>
          <a:prstGeom prst="rect">
            <a:avLst/>
          </a:prstGeom>
          <a:noFill/>
          <a:ln>
            <a:noFill/>
          </a:ln>
        </p:spPr>
        <p:txBody>
          <a:bodyPr spcFirstLastPara="1" wrap="square" lIns="45700" tIns="45700" rIns="45700" bIns="45700" anchor="t" anchorCtr="0">
            <a:normAutofit/>
          </a:bodyPr>
          <a:lstStyle/>
          <a:p>
            <a:pPr marL="0" lvl="0" indent="0" algn="just" rtl="0">
              <a:lnSpc>
                <a:spcPct val="150000"/>
              </a:lnSpc>
              <a:spcBef>
                <a:spcPts val="0"/>
              </a:spcBef>
              <a:spcAft>
                <a:spcPts val="0"/>
              </a:spcAft>
              <a:buClr>
                <a:srgbClr val="616161"/>
              </a:buClr>
              <a:buSzPts val="1800"/>
              <a:buFont typeface="Calibri"/>
              <a:buNone/>
            </a:pPr>
            <a:endParaRPr sz="1100" dirty="0">
              <a:solidFill>
                <a:srgbClr val="2C2C2C"/>
              </a:solidFill>
            </a:endParaRPr>
          </a:p>
          <a:p>
            <a:pPr marL="457200" lvl="0" indent="-342900" algn="l" rtl="0">
              <a:lnSpc>
                <a:spcPct val="107916"/>
              </a:lnSpc>
              <a:spcBef>
                <a:spcPts val="1200"/>
              </a:spcBef>
              <a:spcAft>
                <a:spcPts val="0"/>
              </a:spcAft>
              <a:buSzPts val="1800"/>
              <a:buAutoNum type="arabicPeriod"/>
            </a:pPr>
            <a:r>
              <a:rPr lang="el" b="1" dirty="0"/>
              <a:t>Δημιουργία θέσεων εργασίας</a:t>
            </a:r>
            <a:endParaRPr sz="1100" b="1" dirty="0">
              <a:solidFill>
                <a:srgbClr val="2C2C2C"/>
              </a:solidFill>
            </a:endParaRPr>
          </a:p>
          <a:p>
            <a:pPr marL="457200" lvl="0" indent="0" algn="l" rtl="0">
              <a:lnSpc>
                <a:spcPct val="107916"/>
              </a:lnSpc>
              <a:spcBef>
                <a:spcPts val="1200"/>
              </a:spcBef>
              <a:spcAft>
                <a:spcPts val="0"/>
              </a:spcAft>
              <a:buNone/>
            </a:pPr>
            <a:r>
              <a:rPr lang="el" dirty="0"/>
              <a:t>Ο τουρισμός μπορεί να προσφέρει ένα ευρύ φάσμα θέσεων εργασίας για τους ανθρώπους στην κοινότητα. Αυτό περιλαμβάνει θέσεις σε ξενοδοχεία, εστιατόρια, ταξιδιωτικές εταιρείες και μέσα μεταφοράς.</a:t>
            </a:r>
            <a:endParaRPr dirty="0"/>
          </a:p>
          <a:p>
            <a:pPr marL="114300" lvl="0" indent="0" algn="l" rtl="0">
              <a:lnSpc>
                <a:spcPct val="107916"/>
              </a:lnSpc>
              <a:spcBef>
                <a:spcPts val="1200"/>
              </a:spcBef>
              <a:spcAft>
                <a:spcPts val="0"/>
              </a:spcAft>
              <a:buSzPts val="1800"/>
            </a:pPr>
            <a:r>
              <a:rPr lang="el" b="1" dirty="0"/>
              <a:t>2. Υποστήριξη τοπικών επιχειρήσεων</a:t>
            </a:r>
            <a:endParaRPr b="1" dirty="0"/>
          </a:p>
          <a:p>
            <a:pPr marL="457200" lvl="0" indent="0" algn="l" rtl="0">
              <a:lnSpc>
                <a:spcPct val="107916"/>
              </a:lnSpc>
              <a:spcBef>
                <a:spcPts val="1200"/>
              </a:spcBef>
              <a:spcAft>
                <a:spcPts val="0"/>
              </a:spcAft>
              <a:buNone/>
            </a:pPr>
            <a:r>
              <a:rPr lang="el" dirty="0"/>
              <a:t>Οι τουρίστες συχνά ξοδεύουν χρήματα σε τοπικά αγαθά και υπηρεσίες, κάτι που βοηθά επιχειρήσεις όπως καταστήματα, αγορές και εστιατόρια να ευδοκιμήσουν. Όταν ο τουρισμός είναι βιώσιμος, ενθαρρύνει τους επισκέπτες να αγοράζουν τοπικά προϊόντα και να υποστηρίζουν τις τοπικές χειροτεχνίες, ενισχύοντας την τοπική οικονομία.</a:t>
            </a:r>
            <a:endParaRPr dirty="0"/>
          </a:p>
          <a:p>
            <a:pPr marL="457200" lvl="0" indent="0" algn="l" rtl="0">
              <a:lnSpc>
                <a:spcPct val="107916"/>
              </a:lnSpc>
              <a:spcBef>
                <a:spcPts val="1200"/>
              </a:spcBef>
              <a:spcAft>
                <a:spcPts val="1200"/>
              </a:spcAft>
              <a:buNone/>
            </a:pPr>
            <a:endParaRPr dirty="0"/>
          </a:p>
        </p:txBody>
      </p:sp>
      <p:pic>
        <p:nvPicPr>
          <p:cNvPr id="123" name="Google Shape;123;g2d4271f90e4_0_0"/>
          <p:cNvPicPr preferRelativeResize="0"/>
          <p:nvPr/>
        </p:nvPicPr>
        <p:blipFill>
          <a:blip r:embed="rId3">
            <a:alphaModFix/>
          </a:blip>
          <a:stretch>
            <a:fillRect/>
          </a:stretch>
        </p:blipFill>
        <p:spPr>
          <a:xfrm>
            <a:off x="8152462" y="797525"/>
            <a:ext cx="3998588" cy="60604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marL="0" lvl="0" indent="0" algn="l" rtl="0">
              <a:lnSpc>
                <a:spcPct val="90000"/>
              </a:lnSpc>
              <a:spcBef>
                <a:spcPts val="0"/>
              </a:spcBef>
              <a:spcAft>
                <a:spcPts val="0"/>
              </a:spcAft>
              <a:buClr>
                <a:srgbClr val="F2F2F2"/>
              </a:buClr>
              <a:buSzPct val="100000"/>
              <a:buFont typeface="Calibri"/>
              <a:buNone/>
            </a:pPr>
            <a:r>
              <a:rPr lang="el" sz="3200" dirty="0"/>
              <a:t>Ο βιώσιμος τουρισμός μπορεί να έχει μεγάλο αντίκτυπο στις τοπικές κοινότητες</a:t>
            </a:r>
            <a:endParaRPr sz="3200" dirty="0"/>
          </a:p>
        </p:txBody>
      </p:sp>
      <p:sp>
        <p:nvSpPr>
          <p:cNvPr id="129" name="Google Shape;129;p5"/>
          <p:cNvSpPr txBox="1">
            <a:spLocks noGrp="1"/>
          </p:cNvSpPr>
          <p:nvPr>
            <p:ph type="body" idx="1"/>
          </p:nvPr>
        </p:nvSpPr>
        <p:spPr>
          <a:xfrm>
            <a:off x="373100" y="842913"/>
            <a:ext cx="6698100" cy="5969700"/>
          </a:xfrm>
          <a:prstGeom prst="rect">
            <a:avLst/>
          </a:prstGeom>
          <a:noFill/>
          <a:ln>
            <a:noFill/>
          </a:ln>
        </p:spPr>
        <p:txBody>
          <a:bodyPr spcFirstLastPara="1" wrap="square" lIns="45700" tIns="45700" rIns="45700" bIns="45700" anchor="t" anchorCtr="0">
            <a:normAutofit/>
          </a:bodyPr>
          <a:lstStyle/>
          <a:p>
            <a:pPr marL="0" lvl="0" indent="0" algn="just" rtl="0">
              <a:lnSpc>
                <a:spcPct val="150000"/>
              </a:lnSpc>
              <a:spcBef>
                <a:spcPts val="0"/>
              </a:spcBef>
              <a:spcAft>
                <a:spcPts val="0"/>
              </a:spcAft>
              <a:buClr>
                <a:srgbClr val="616161"/>
              </a:buClr>
              <a:buSzPts val="1800"/>
              <a:buFont typeface="Calibri"/>
              <a:buNone/>
            </a:pPr>
            <a:endParaRPr sz="1100" dirty="0">
              <a:solidFill>
                <a:srgbClr val="2C2C2C"/>
              </a:solidFill>
            </a:endParaRPr>
          </a:p>
          <a:p>
            <a:pPr marL="457200" lvl="0" indent="0" algn="l" rtl="0">
              <a:lnSpc>
                <a:spcPct val="107916"/>
              </a:lnSpc>
              <a:spcBef>
                <a:spcPts val="1200"/>
              </a:spcBef>
              <a:spcAft>
                <a:spcPts val="0"/>
              </a:spcAft>
              <a:buNone/>
            </a:pPr>
            <a:endParaRPr dirty="0"/>
          </a:p>
          <a:p>
            <a:pPr marL="0" lvl="0" indent="0" algn="l" rtl="0">
              <a:lnSpc>
                <a:spcPct val="107916"/>
              </a:lnSpc>
              <a:spcBef>
                <a:spcPts val="1200"/>
              </a:spcBef>
              <a:spcAft>
                <a:spcPts val="0"/>
              </a:spcAft>
              <a:buNone/>
            </a:pPr>
            <a:r>
              <a:rPr lang="el" b="1" dirty="0"/>
              <a:t>3. Βελτίωση Υποδομών</a:t>
            </a:r>
            <a:endParaRPr b="1" dirty="0"/>
          </a:p>
          <a:p>
            <a:pPr marL="457200" lvl="0" indent="0" algn="l" rtl="0">
              <a:lnSpc>
                <a:spcPct val="107916"/>
              </a:lnSpc>
              <a:spcBef>
                <a:spcPts val="1200"/>
              </a:spcBef>
              <a:spcAft>
                <a:spcPts val="0"/>
              </a:spcAft>
              <a:buNone/>
            </a:pPr>
            <a:r>
              <a:rPr lang="el" dirty="0"/>
              <a:t>Ο τουρισμός μπορεί να οδηγήσει σε βελτιώσεις στις υποδομές, όπως καλύτερους δρόμους, δημόσιες συγκοινωνίες και εγκαταστάσεις. Αυτό καθιστά την περιοχή πιο ελκυστική για τους επισκέπτες και ωφελεί τους κατοίκους της περιοχής βελτιώνοντας την ποιότητα ζωής τους.</a:t>
            </a:r>
            <a:endParaRPr dirty="0"/>
          </a:p>
          <a:p>
            <a:pPr marL="0" lvl="0" indent="0" algn="l" rtl="0">
              <a:lnSpc>
                <a:spcPct val="107916"/>
              </a:lnSpc>
              <a:spcBef>
                <a:spcPts val="1200"/>
              </a:spcBef>
              <a:spcAft>
                <a:spcPts val="0"/>
              </a:spcAft>
              <a:buNone/>
            </a:pPr>
            <a:r>
              <a:rPr lang="el" b="1" dirty="0"/>
              <a:t>4. Πολιτιστική Ανταλλαγή και Διατήρηση</a:t>
            </a:r>
            <a:endParaRPr b="1" dirty="0"/>
          </a:p>
          <a:p>
            <a:pPr marL="457200" lvl="0" indent="0" algn="l" rtl="0">
              <a:lnSpc>
                <a:spcPct val="107916"/>
              </a:lnSpc>
              <a:spcBef>
                <a:spcPts val="1200"/>
              </a:spcBef>
              <a:spcAft>
                <a:spcPts val="1200"/>
              </a:spcAft>
              <a:buNone/>
            </a:pPr>
            <a:r>
              <a:rPr lang="el" dirty="0"/>
              <a:t>Ο βιώσιμος τουρισμός προωθεί την πολιτιστική ανταλλαγή και βοηθά στη διατήρηση των τοπικών παραδόσεων και κληρονομιάς. Σεβόμενος και εκτιμώντας τους τοπικούς πολιτισμούς, ο τουρισμός μπορεί να συμβάλει στην πολιτιστική υπερηφάνεια και συνέχεια.</a:t>
            </a:r>
            <a:endParaRPr dirty="0"/>
          </a:p>
        </p:txBody>
      </p:sp>
      <p:pic>
        <p:nvPicPr>
          <p:cNvPr id="130" name="Google Shape;130;p5"/>
          <p:cNvPicPr preferRelativeResize="0"/>
          <p:nvPr/>
        </p:nvPicPr>
        <p:blipFill>
          <a:blip r:embed="rId3"/>
          <a:srcRect/>
          <a:stretch/>
        </p:blipFill>
        <p:spPr>
          <a:xfrm>
            <a:off x="8152462" y="828822"/>
            <a:ext cx="3998588" cy="599788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Βιώσιμα Επιχειρηματικά Μοντέλα στον Τουρισμό</a:t>
            </a:r>
            <a:endParaRPr/>
          </a:p>
        </p:txBody>
      </p:sp>
      <p:sp>
        <p:nvSpPr>
          <p:cNvPr id="136" name="Google Shape;136;p6"/>
          <p:cNvSpPr txBox="1">
            <a:spLocks noGrp="1"/>
          </p:cNvSpPr>
          <p:nvPr>
            <p:ph type="body" idx="1"/>
          </p:nvPr>
        </p:nvSpPr>
        <p:spPr>
          <a:xfrm>
            <a:off x="97975" y="1462675"/>
            <a:ext cx="5685300" cy="5313600"/>
          </a:xfrm>
          <a:prstGeom prst="rect">
            <a:avLst/>
          </a:prstGeom>
          <a:noFill/>
          <a:ln>
            <a:noFill/>
          </a:ln>
        </p:spPr>
        <p:txBody>
          <a:bodyPr spcFirstLastPara="1" wrap="square" lIns="45700" tIns="45700" rIns="45700" bIns="45700" anchor="t" anchorCtr="0">
            <a:normAutofit/>
          </a:bodyPr>
          <a:lstStyle/>
          <a:p>
            <a:pPr marL="457200" marR="0" lvl="0" indent="-298450" algn="l" rtl="0">
              <a:lnSpc>
                <a:spcPct val="115000"/>
              </a:lnSpc>
              <a:spcBef>
                <a:spcPts val="0"/>
              </a:spcBef>
              <a:spcAft>
                <a:spcPts val="0"/>
              </a:spcAft>
              <a:buClr>
                <a:srgbClr val="3F434A"/>
              </a:buClr>
              <a:buSzPts val="1100"/>
              <a:buChar char="➢"/>
            </a:pPr>
            <a:r>
              <a:rPr lang="el" b="1"/>
              <a:t>Περιβαλλοντική Ευθύνη</a:t>
            </a:r>
            <a:endParaRPr b="1"/>
          </a:p>
          <a:p>
            <a:pPr marL="457200" marR="0" lvl="0" indent="0" algn="l" rtl="0">
              <a:lnSpc>
                <a:spcPct val="115000"/>
              </a:lnSpc>
              <a:spcBef>
                <a:spcPts val="0"/>
              </a:spcBef>
              <a:spcAft>
                <a:spcPts val="0"/>
              </a:spcAft>
              <a:buNone/>
            </a:pPr>
            <a:r>
              <a:rPr lang="el"/>
              <a:t>→ Εφαρμόστε πρακτικές που εξοικονομούν πόρους και μειώνουν τη ρύπανση.</a:t>
            </a:r>
            <a:endParaRPr/>
          </a:p>
          <a:p>
            <a:pPr marL="457200" marR="0" lvl="0" indent="0" algn="l" rtl="0">
              <a:lnSpc>
                <a:spcPct val="115000"/>
              </a:lnSpc>
              <a:spcBef>
                <a:spcPts val="0"/>
              </a:spcBef>
              <a:spcAft>
                <a:spcPts val="0"/>
              </a:spcAft>
              <a:buNone/>
            </a:pPr>
            <a:endParaRPr/>
          </a:p>
          <a:p>
            <a:pPr marL="457200" marR="0" lvl="0" indent="-298450" algn="l" rtl="0">
              <a:lnSpc>
                <a:spcPct val="115000"/>
              </a:lnSpc>
              <a:spcBef>
                <a:spcPts val="0"/>
              </a:spcBef>
              <a:spcAft>
                <a:spcPts val="0"/>
              </a:spcAft>
              <a:buClr>
                <a:srgbClr val="3F434A"/>
              </a:buClr>
              <a:buSzPts val="1100"/>
              <a:buChar char="➢"/>
            </a:pPr>
            <a:r>
              <a:rPr lang="el" b="1"/>
              <a:t>Συμμετοχή της κοινότητας</a:t>
            </a:r>
            <a:endParaRPr b="1"/>
          </a:p>
          <a:p>
            <a:pPr marL="457200" marR="0" lvl="0" indent="0" algn="l" rtl="0">
              <a:lnSpc>
                <a:spcPct val="115000"/>
              </a:lnSpc>
              <a:spcBef>
                <a:spcPts val="0"/>
              </a:spcBef>
              <a:spcAft>
                <a:spcPts val="0"/>
              </a:spcAft>
              <a:buNone/>
            </a:pPr>
            <a:r>
              <a:rPr lang="el"/>
              <a:t>→ Συμμετοχή των τοπικών κοινοτήτων στις λειτουργίες και τη λήψη αποφάσεων.</a:t>
            </a:r>
            <a:endParaRPr/>
          </a:p>
          <a:p>
            <a:pPr marL="457200" marR="0" lvl="0" indent="0" algn="l" rtl="0">
              <a:lnSpc>
                <a:spcPct val="115000"/>
              </a:lnSpc>
              <a:spcBef>
                <a:spcPts val="0"/>
              </a:spcBef>
              <a:spcAft>
                <a:spcPts val="0"/>
              </a:spcAft>
              <a:buNone/>
            </a:pPr>
            <a:endParaRPr/>
          </a:p>
          <a:p>
            <a:pPr marL="457200" marR="0" lvl="0" indent="-298450" algn="l" rtl="0">
              <a:lnSpc>
                <a:spcPct val="115000"/>
              </a:lnSpc>
              <a:spcBef>
                <a:spcPts val="0"/>
              </a:spcBef>
              <a:spcAft>
                <a:spcPts val="0"/>
              </a:spcAft>
              <a:buClr>
                <a:srgbClr val="3F434A"/>
              </a:buClr>
              <a:buSzPts val="1100"/>
              <a:buChar char="➢"/>
            </a:pPr>
            <a:r>
              <a:rPr lang="el" b="1"/>
              <a:t>Πολιτισμική ευαισθησία</a:t>
            </a:r>
            <a:endParaRPr b="1"/>
          </a:p>
          <a:p>
            <a:pPr marL="457200" marR="0" lvl="0" indent="0" algn="l" rtl="0">
              <a:lnSpc>
                <a:spcPct val="115000"/>
              </a:lnSpc>
              <a:spcBef>
                <a:spcPts val="0"/>
              </a:spcBef>
              <a:spcAft>
                <a:spcPts val="0"/>
              </a:spcAft>
              <a:buNone/>
            </a:pPr>
            <a:r>
              <a:rPr lang="el"/>
              <a:t>→ Προωθήστε και σεβαστείτε τους τοπικούς πολιτισμούς και παραδόσεις.</a:t>
            </a:r>
            <a:endParaRPr/>
          </a:p>
          <a:p>
            <a:pPr marL="457200" marR="0" lvl="0" indent="0" algn="l" rtl="0">
              <a:lnSpc>
                <a:spcPct val="115000"/>
              </a:lnSpc>
              <a:spcBef>
                <a:spcPts val="0"/>
              </a:spcBef>
              <a:spcAft>
                <a:spcPts val="0"/>
              </a:spcAft>
              <a:buNone/>
            </a:pPr>
            <a:endParaRPr/>
          </a:p>
          <a:p>
            <a:pPr marL="457200" marR="0" lvl="0" indent="-298450" algn="l" rtl="0">
              <a:lnSpc>
                <a:spcPct val="115000"/>
              </a:lnSpc>
              <a:spcBef>
                <a:spcPts val="0"/>
              </a:spcBef>
              <a:spcAft>
                <a:spcPts val="0"/>
              </a:spcAft>
              <a:buClr>
                <a:srgbClr val="3F434A"/>
              </a:buClr>
              <a:buSzPts val="1100"/>
              <a:buChar char="➢"/>
            </a:pPr>
            <a:r>
              <a:rPr lang="el" b="1"/>
              <a:t>Οικονομική Δικαιοσύνη</a:t>
            </a:r>
            <a:r>
              <a:rPr lang="el"/>
              <a:t> </a:t>
            </a:r>
            <a:endParaRPr/>
          </a:p>
          <a:p>
            <a:pPr marL="457200" marR="0" lvl="0" indent="0" algn="l" rtl="0">
              <a:lnSpc>
                <a:spcPct val="115000"/>
              </a:lnSpc>
              <a:spcBef>
                <a:spcPts val="0"/>
              </a:spcBef>
              <a:spcAft>
                <a:spcPts val="0"/>
              </a:spcAft>
              <a:buNone/>
            </a:pPr>
            <a:r>
              <a:rPr lang="el"/>
              <a:t>→ Διασφάλιση δίκαιης κατανομής των οικονομικών οφελών.</a:t>
            </a:r>
            <a:endParaRPr/>
          </a:p>
        </p:txBody>
      </p:sp>
      <p:sp>
        <p:nvSpPr>
          <p:cNvPr id="137" name="Google Shape;137;p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p>
            <a:pPr marL="0" lvl="0" indent="0" algn="just" rtl="0">
              <a:lnSpc>
                <a:spcPct val="90000"/>
              </a:lnSpc>
              <a:spcBef>
                <a:spcPts val="0"/>
              </a:spcBef>
              <a:spcAft>
                <a:spcPts val="0"/>
              </a:spcAft>
              <a:buClr>
                <a:schemeClr val="accent6"/>
              </a:buClr>
              <a:buSzPts val="2400"/>
              <a:buFont typeface="Calibri"/>
              <a:buNone/>
            </a:pPr>
            <a:r>
              <a:rPr lang="el"/>
              <a:t>Βασικά χαρακτηριστικά</a:t>
            </a:r>
            <a:endParaRPr/>
          </a:p>
        </p:txBody>
      </p:sp>
      <p:pic>
        <p:nvPicPr>
          <p:cNvPr id="138" name="Google Shape;138;p6"/>
          <p:cNvPicPr preferRelativeResize="0"/>
          <p:nvPr/>
        </p:nvPicPr>
        <p:blipFill>
          <a:blip r:embed="rId3">
            <a:alphaModFix/>
          </a:blip>
          <a:stretch>
            <a:fillRect/>
          </a:stretch>
        </p:blipFill>
        <p:spPr>
          <a:xfrm>
            <a:off x="6134250" y="1073625"/>
            <a:ext cx="5734050" cy="5267325"/>
          </a:xfrm>
          <a:prstGeom prst="rect">
            <a:avLst/>
          </a:prstGeom>
          <a:noFill/>
          <a:ln>
            <a:noFill/>
          </a:ln>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1026</Words>
  <Application>Microsoft Office PowerPoint</Application>
  <PresentationFormat>Widescreen</PresentationFormat>
  <Paragraphs>73</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Press Start 2P</vt:lpstr>
      <vt:lpstr>Calibri</vt:lpstr>
      <vt:lpstr>Open Sans</vt:lpstr>
      <vt:lpstr>CARDET Course template</vt:lpstr>
      <vt:lpstr>PowerPoint Presentation</vt:lpstr>
      <vt:lpstr>PowerPoint Presentation</vt:lpstr>
      <vt:lpstr>PowerPoint Presentation</vt:lpstr>
      <vt:lpstr>Οικονομικά οφέλη του βιώσιμου τουρισμού για τις τοπικές κοινότητες</vt:lpstr>
      <vt:lpstr>Οικονομικά οφέλη του βιώσιμου τουρισμού για τις τοπικές κοινότητες</vt:lpstr>
      <vt:lpstr>Το μέγεθος και η πρόβλεψη της παγκόσμιας αγοράς βιώσιμου τουρισμού</vt:lpstr>
      <vt:lpstr>Ο βιώσιμος τουρισμός μπορεί να έχει μεγάλο αντίκτυπο στις τοπικές κοινότητες</vt:lpstr>
      <vt:lpstr>Ο βιώσιμος τουρισμός μπορεί να έχει μεγάλο αντίκτυπο στις τοπικές κοινότητες</vt:lpstr>
      <vt:lpstr>Βιώσιμα Επιχειρηματικά Μοντέλα στον Τουρισμό</vt:lpstr>
      <vt:lpstr>Προκλήσεις και Σκέψεις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6</cp:revision>
  <dcterms:modified xsi:type="dcterms:W3CDTF">2025-06-18T12:56:48Z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730744</vt:lpwstr>
  </property>
  <property fmtid="{D5CDD505-2E9C-101B-9397-08002B2CF9AE}" pid="3" name="NXPowerLiteSettings">
    <vt:lpwstr>F7000400038000</vt:lpwstr>
  </property>
  <property fmtid="{D5CDD505-2E9C-101B-9397-08002B2CF9AE}" pid="4" name="NXPowerLiteVersion">
    <vt:lpwstr>S10.3.1</vt:lpwstr>
  </property>
</Properties>
</file>